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86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309" r:id="rId10"/>
    <p:sldId id="310" r:id="rId11"/>
    <p:sldId id="287" r:id="rId12"/>
    <p:sldId id="265" r:id="rId13"/>
    <p:sldId id="264" r:id="rId14"/>
    <p:sldId id="266" r:id="rId15"/>
    <p:sldId id="267" r:id="rId16"/>
    <p:sldId id="268" r:id="rId17"/>
    <p:sldId id="269" r:id="rId18"/>
    <p:sldId id="295" r:id="rId19"/>
    <p:sldId id="282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80" r:id="rId30"/>
    <p:sldId id="279" r:id="rId31"/>
    <p:sldId id="312" r:id="rId32"/>
    <p:sldId id="308" r:id="rId33"/>
    <p:sldId id="294" r:id="rId34"/>
    <p:sldId id="288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11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29" autoAdjust="0"/>
  </p:normalViewPr>
  <p:slideViewPr>
    <p:cSldViewPr>
      <p:cViewPr varScale="1">
        <p:scale>
          <a:sx n="109" d="100"/>
          <a:sy n="109" d="100"/>
        </p:scale>
        <p:origin x="-12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-2382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68C8E-C6ED-4CC3-8A6E-30D6B4DEE4E0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B66BB-93A9-46A1-A1DD-07D225ED7A95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washington.edu/whyCSE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This class is meant for everybody.</a:t>
            </a:r>
          </a:p>
          <a:p>
            <a:pPr lvl="1">
              <a:buFontTx/>
              <a:buChar char="-"/>
            </a:pPr>
            <a:r>
              <a:rPr lang="en-US" dirty="0" smtClean="0"/>
              <a:t>No prior experience</a:t>
            </a:r>
            <a:r>
              <a:rPr lang="en-US" baseline="0" dirty="0" smtClean="0"/>
              <a:t> is needed.</a:t>
            </a:r>
          </a:p>
          <a:p>
            <a:pPr>
              <a:buFontTx/>
              <a:buChar char="-"/>
            </a:pPr>
            <a:r>
              <a:rPr lang="en-US" baseline="0" dirty="0" smtClean="0"/>
              <a:t>If you have never used a computer before, don’t be embarrassed.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Check out the detailed how-to slides and tutorials on </a:t>
            </a:r>
            <a:r>
              <a:rPr lang="en-US" baseline="0" dirty="0" err="1" smtClean="0"/>
              <a:t>WebCT</a:t>
            </a:r>
            <a:r>
              <a:rPr lang="en-US" baseline="0" dirty="0" smtClean="0"/>
              <a:t> and please </a:t>
            </a:r>
            <a:r>
              <a:rPr lang="en-US" baseline="0" dirty="0" err="1" smtClean="0"/>
              <a:t>please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please</a:t>
            </a:r>
            <a:r>
              <a:rPr lang="en-US" baseline="0" dirty="0" smtClean="0"/>
              <a:t> come to office hours if you need any help at all.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Image</a:t>
            </a:r>
            <a:r>
              <a:rPr lang="en-US" baseline="0" dirty="0" smtClean="0"/>
              <a:t> copied from this blog post on “What Is Computer Science All About”</a:t>
            </a:r>
          </a:p>
          <a:p>
            <a:pPr lvl="1">
              <a:buFontTx/>
              <a:buChar char="-"/>
            </a:pPr>
            <a:r>
              <a:rPr lang="en-CA" dirty="0" smtClean="0"/>
              <a:t>http://blogs.msdn.com/b/alfredth/archive/2011/03/10/what-is-computer-science-all-about.aspx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 smtClean="0"/>
              <a:t>Pathways in Computer Science </a:t>
            </a:r>
            <a:r>
              <a:rPr lang="en-CA" dirty="0" smtClean="0"/>
              <a:t>video from University of Washington Computer Science and Engineering</a:t>
            </a:r>
          </a:p>
          <a:p>
            <a:pPr>
              <a:buFontTx/>
              <a:buNone/>
            </a:pPr>
            <a:r>
              <a:rPr lang="en-CA" dirty="0" smtClean="0">
                <a:hlinkClick r:id="rId3"/>
              </a:rPr>
              <a:t>http://www.cs.washington.edu/whyCSE</a:t>
            </a:r>
            <a:endParaRPr lang="en-CA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30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Quote</a:t>
            </a:r>
            <a:r>
              <a:rPr lang="en-US" baseline="0" dirty="0" smtClean="0"/>
              <a:t> </a:t>
            </a:r>
            <a:r>
              <a:rPr lang="en-US" dirty="0" smtClean="0"/>
              <a:t>directly</a:t>
            </a:r>
            <a:r>
              <a:rPr lang="en-US" baseline="0" dirty="0" smtClean="0"/>
              <a:t> taken from</a:t>
            </a:r>
          </a:p>
          <a:p>
            <a:pPr lvl="1">
              <a:buFontTx/>
              <a:buChar char="-"/>
            </a:pPr>
            <a:r>
              <a:rPr lang="en-US" dirty="0" smtClean="0"/>
              <a:t>http://computinged.wordpress.com/2011/03/22/a-definition-of-computational-thinking-from-jeanette-wing/ </a:t>
            </a:r>
          </a:p>
          <a:p>
            <a:pPr lvl="0">
              <a:buFontTx/>
              <a:buChar char="-"/>
            </a:pPr>
            <a:r>
              <a:rPr lang="en-US" dirty="0" smtClean="0"/>
              <a:t>And</a:t>
            </a:r>
            <a:r>
              <a:rPr lang="en-US" baseline="0" dirty="0" smtClean="0"/>
              <a:t> originally comes from</a:t>
            </a:r>
          </a:p>
          <a:p>
            <a:pPr lvl="1">
              <a:buFontTx/>
              <a:buChar char="-"/>
            </a:pPr>
            <a:r>
              <a:rPr lang="en-US" dirty="0" smtClean="0"/>
              <a:t>http://link.cs.cmu.edu/article.php?a=600</a:t>
            </a:r>
          </a:p>
          <a:p>
            <a:pPr lvl="0">
              <a:buFontTx/>
              <a:buChar char="-"/>
            </a:pPr>
            <a:r>
              <a:rPr lang="en-US" dirty="0" smtClean="0"/>
              <a:t>Check</a:t>
            </a:r>
            <a:r>
              <a:rPr lang="en-US" baseline="0" dirty="0" smtClean="0"/>
              <a:t> out both links to get a better feel for the concept.</a:t>
            </a:r>
            <a:endParaRPr lang="en-US" dirty="0" smtClean="0"/>
          </a:p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33</a:t>
            </a:fld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This and the following quotes from this computer science teacher’s association newsletter</a:t>
            </a:r>
            <a:endParaRPr lang="en-CA" dirty="0" smtClean="0"/>
          </a:p>
          <a:p>
            <a:pPr lvl="1">
              <a:buFontTx/>
              <a:buChar char="-"/>
            </a:pPr>
            <a:r>
              <a:rPr lang="en-CA" dirty="0" smtClean="0"/>
              <a:t>http://csta.acm.org/Communications/sub/CSTAVoice_Files/csta_voice_05_2011.pdf </a:t>
            </a:r>
          </a:p>
          <a:p>
            <a:pPr lvl="0">
              <a:buFontTx/>
              <a:buChar char="-"/>
            </a:pPr>
            <a:r>
              <a:rPr lang="en-US" dirty="0" smtClean="0"/>
              <a:t>There</a:t>
            </a:r>
            <a:r>
              <a:rPr lang="en-US" baseline="0" dirty="0" smtClean="0"/>
              <a:t> are several good articles discussing the concept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34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35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36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37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38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39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The first objective of this course is to see what computer science is and hopefully</a:t>
            </a:r>
            <a:r>
              <a:rPr lang="en-US" baseline="0" dirty="0" smtClean="0"/>
              <a:t> learn to appreciate it.</a:t>
            </a:r>
          </a:p>
          <a:p>
            <a:pPr>
              <a:buFontTx/>
              <a:buChar char="-"/>
            </a:pPr>
            <a:r>
              <a:rPr lang="en-US" baseline="0" dirty="0" smtClean="0"/>
              <a:t>Nobody expects you to switch majors, but it’s important to understand how computer science can help you.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For instance, there may be opportunities to work with someone from computer science on an interdisciplinary project!</a:t>
            </a:r>
          </a:p>
          <a:p>
            <a:pPr lvl="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40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41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42</a:t>
            </a:fld>
            <a:endParaRPr lang="en-CA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43</a:t>
            </a:fld>
            <a:endParaRPr lang="en-CA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44</a:t>
            </a:fld>
            <a:endParaRPr lang="en-CA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45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buFontTx/>
              <a:buChar char="-"/>
            </a:pPr>
            <a:r>
              <a:rPr lang="en-US" dirty="0" smtClean="0"/>
              <a:t>The</a:t>
            </a:r>
            <a:r>
              <a:rPr lang="en-US" baseline="0" dirty="0" smtClean="0"/>
              <a:t> next objective is to practice computational thinking.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This just means thinking logically, or in a concrete, step-by-step way.</a:t>
            </a:r>
          </a:p>
          <a:p>
            <a:pPr lvl="0">
              <a:buFontTx/>
              <a:buChar char="-"/>
            </a:pPr>
            <a:r>
              <a:rPr lang="en-US" baseline="0" dirty="0" smtClean="0"/>
              <a:t>University is a place of higher learning, and I believe that learning to think in different ways is important!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That’s why I took arts classes with lots of writing opportunities in my undergrad. ;)</a:t>
            </a:r>
          </a:p>
          <a:p>
            <a:pPr lvl="0">
              <a:buFontTx/>
              <a:buChar char="-"/>
            </a:pPr>
            <a:r>
              <a:rPr lang="en-US" baseline="0" dirty="0" smtClean="0"/>
              <a:t>Learning a simple programming language like Scratch will help exercise other parts of our brain.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buFontTx/>
              <a:buChar char="-"/>
            </a:pPr>
            <a:r>
              <a:rPr lang="en-US" dirty="0" smtClean="0"/>
              <a:t>The last objective is what this course has typically covered in the past.</a:t>
            </a:r>
          </a:p>
          <a:p>
            <a:pPr lvl="0">
              <a:buFontTx/>
              <a:buChar char="-"/>
            </a:pPr>
            <a:r>
              <a:rPr lang="en-US" dirty="0" smtClean="0"/>
              <a:t>The aim is to expose you to as many</a:t>
            </a:r>
            <a:r>
              <a:rPr lang="en-US" baseline="0" dirty="0" smtClean="0"/>
              <a:t> useful computer tools  as possible.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Ranging from online stuff to free and commercial software to install on your computer.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Believe it</a:t>
            </a:r>
            <a:r>
              <a:rPr lang="en-US" baseline="0" dirty="0" smtClean="0"/>
              <a:t> or not, one person last year was very disappointed that we did not learn to program a “real” language.</a:t>
            </a:r>
          </a:p>
          <a:p>
            <a:pPr>
              <a:buFontTx/>
              <a:buChar char="-"/>
            </a:pPr>
            <a:r>
              <a:rPr lang="en-US" baseline="0" dirty="0" smtClean="0"/>
              <a:t>If that’s what you are looking for, I want you to know right away that this is not the right course.</a:t>
            </a:r>
          </a:p>
          <a:p>
            <a:pPr>
              <a:buFontTx/>
              <a:buChar char="-"/>
            </a:pPr>
            <a:r>
              <a:rPr lang="en-US" baseline="0" dirty="0" smtClean="0"/>
              <a:t>In fact, there is more technical content in my version of the course than any other – during the year you typically just learn how to use software (which isn’t actually computer science at all).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The School of Computer Science (SCS) course page is a good place to go if you want</a:t>
            </a:r>
            <a:r>
              <a:rPr lang="en-US" baseline="0" dirty="0" smtClean="0"/>
              <a:t> to quickly find the outline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The</a:t>
            </a:r>
            <a:r>
              <a:rPr lang="en-US" baseline="0" dirty="0" smtClean="0"/>
              <a:t> course will be completely contained in </a:t>
            </a:r>
            <a:r>
              <a:rPr lang="en-US" baseline="0" dirty="0" err="1" smtClean="0"/>
              <a:t>WebCT</a:t>
            </a:r>
            <a:r>
              <a:rPr lang="en-US" baseline="0" dirty="0" smtClean="0"/>
              <a:t> though, and the link to the course webpage just goes there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(Give quick tour of </a:t>
            </a:r>
            <a:r>
              <a:rPr lang="en-US" baseline="0" dirty="0" err="1" smtClean="0"/>
              <a:t>WebCT</a:t>
            </a:r>
            <a:r>
              <a:rPr lang="en-US" baseline="0" dirty="0" smtClean="0"/>
              <a:t> in class)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Create</a:t>
            </a:r>
            <a:r>
              <a:rPr lang="en-US" baseline="0" dirty="0" smtClean="0"/>
              <a:t> an account once you get to the lab</a:t>
            </a:r>
          </a:p>
          <a:p>
            <a:pPr>
              <a:buFontTx/>
              <a:buChar char="-"/>
            </a:pPr>
            <a:r>
              <a:rPr lang="en-US" baseline="0" dirty="0" smtClean="0"/>
              <a:t>All required software should be available, but let me know if it’s not</a:t>
            </a: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The goal is to make this an interactive class.  As such, it will be difficult to understand the concepts if you don’t attend class.</a:t>
            </a:r>
          </a:p>
          <a:p>
            <a:pPr lvl="1">
              <a:buFontTx/>
              <a:buChar char="-"/>
            </a:pPr>
            <a:r>
              <a:rPr lang="en-US" dirty="0" smtClean="0"/>
              <a:t>Remember, each class you miss is like missing two in a row during the rest of the year!</a:t>
            </a:r>
          </a:p>
          <a:p>
            <a:pPr lvl="0">
              <a:buFontTx/>
              <a:buChar char="-"/>
            </a:pPr>
            <a:r>
              <a:rPr lang="en-US" dirty="0" smtClean="0"/>
              <a:t>The quizzes and exam will be</a:t>
            </a:r>
            <a:r>
              <a:rPr lang="en-US" baseline="0" dirty="0" smtClean="0"/>
              <a:t> based on evaluating how well you understand the concepts discussed in class.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It will NOT test your ability to memorize.</a:t>
            </a:r>
          </a:p>
          <a:p>
            <a:pPr lvl="1">
              <a:buFontTx/>
              <a:buChar char="-"/>
            </a:pPr>
            <a:r>
              <a:rPr lang="en-US" baseline="0" dirty="0" smtClean="0"/>
              <a:t>This is another reason to come to class and to participate when given the opportunity.</a:t>
            </a:r>
          </a:p>
          <a:p>
            <a:pPr lvl="0">
              <a:buFontTx/>
              <a:buChar char="-"/>
            </a:pPr>
            <a:r>
              <a:rPr lang="en-US" baseline="0" dirty="0" smtClean="0"/>
              <a:t>If you do miss a class, don’t panic – take advantage of me and the TA’s by attending our office hours.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B66BB-93A9-46A1-A1DD-07D225ED7A95}" type="slidenum">
              <a:rPr lang="en-CA" smtClean="0"/>
              <a:pPr/>
              <a:t>15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802BF84-2296-4EB9-8F39-5F0D702A26A8}" type="datetimeFigureOut">
              <a:rPr lang="en-US" smtClean="0"/>
              <a:pPr/>
              <a:t>5/9/2011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62200" y="6553200"/>
            <a:ext cx="4419600" cy="228600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FF5199E-C71A-4303-8409-9165F634A30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lidesGraphics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036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8" name="TextBox 7"/>
          <p:cNvSpPr txBox="1"/>
          <p:nvPr userDrawn="1"/>
        </p:nvSpPr>
        <p:spPr>
          <a:xfrm>
            <a:off x="2019378" y="6553200"/>
            <a:ext cx="5105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</a:rPr>
              <a:t>COMP</a:t>
            </a:r>
            <a:r>
              <a:rPr lang="en-US" sz="1400" baseline="0" dirty="0" smtClean="0">
                <a:solidFill>
                  <a:schemeClr val="bg1">
                    <a:lumMod val="75000"/>
                  </a:schemeClr>
                </a:solidFill>
              </a:rPr>
              <a:t> 1001: Introduction to Computers for Arts and Social Sciences</a:t>
            </a:r>
            <a:endParaRPr lang="en-CA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s.carleton.ca/cours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s.carleton.ca/nethel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2.carleton.ca/sasc/" TargetMode="External"/><Relationship Id="rId2" Type="http://schemas.openxmlformats.org/officeDocument/2006/relationships/hyperlink" Target="http://www2.carleton.ca/se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library.carleton.ca/help/askus.html" TargetMode="External"/><Relationship Id="rId4" Type="http://schemas.openxmlformats.org/officeDocument/2006/relationships/hyperlink" Target="http://www.carleton.ca/wts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pedia.org/wiki/Computer_science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ilygalaxy.com/photos/uncategorized/2007/10/30/robot_5.jp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cnet.com/i/bto/20080609/iphone_550x550_540x539.jpg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waynepubliclibrary.org/images/music%20notes.JPG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math.msu.edu/~mshapiro/kidmath_files/mathematics.jpg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www.wadsworth.org/cores/images/stats.jpg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departments.weber.edu/psychology/Psychology.gi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images.pearsoned-ema.com/jpeg/large/9780130461094.jpg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hornbillunleashed.files.wordpress.com/2009/10/law.jpg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video" Target="file:///D:\Gail's%20Documents\Carleton\COMP1001%20-%20Intro%20for%20Arts\Notes\PathwaysInComputerScience.wmv" TargetMode="Externa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9240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 1001: Introduction to Computers for Arts and Social Sciences</a:t>
            </a:r>
            <a:endParaRPr lang="en-CA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Topics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76800"/>
          </a:xfrm>
        </p:spPr>
        <p:txBody>
          <a:bodyPr>
            <a:normAutofit/>
          </a:bodyPr>
          <a:lstStyle/>
          <a:p>
            <a:pPr algn="ctr" fontAlgn="base"/>
            <a:r>
              <a:rPr lang="en-US" dirty="0" smtClean="0"/>
              <a:t>Introduction to Microsoft Excel (including relation to algorithms)</a:t>
            </a:r>
          </a:p>
          <a:p>
            <a:pPr algn="ctr" fontAlgn="base"/>
            <a:r>
              <a:rPr lang="en-US" dirty="0" smtClean="0"/>
              <a:t>Human-computer interaction / human factors</a:t>
            </a:r>
          </a:p>
          <a:p>
            <a:pPr algn="ctr" fontAlgn="base"/>
            <a:r>
              <a:rPr lang="en-US" dirty="0" smtClean="0"/>
              <a:t>Introduction to Microsoft PowerPoint</a:t>
            </a:r>
          </a:p>
          <a:p>
            <a:pPr algn="ctr" fontAlgn="base"/>
            <a:r>
              <a:rPr lang="en-US" dirty="0" smtClean="0"/>
              <a:t>Using the Internet effectively: useful software and tools</a:t>
            </a:r>
          </a:p>
          <a:p>
            <a:pPr algn="ctr" fontAlgn="base"/>
            <a:r>
              <a:rPr lang="en-US" dirty="0" smtClean="0"/>
              <a:t>Open source software</a:t>
            </a:r>
          </a:p>
          <a:p>
            <a:pPr algn="ctr"/>
            <a:endParaRPr lang="en-CA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3900" y="1752600"/>
            <a:ext cx="7696200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This course is NOT about programming industry languages (that’s COMP 1005/1405).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3"/>
          </p:cNvPr>
          <p:cNvSpPr/>
          <p:nvPr/>
        </p:nvSpPr>
        <p:spPr>
          <a:xfrm>
            <a:off x="915775" y="2514600"/>
            <a:ext cx="73124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http://www.scs.carleton.ca/courses</a:t>
            </a:r>
            <a:endParaRPr lang="en-US" sz="36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Rectangle 2">
            <a:hlinkClick r:id="rId3"/>
          </p:cNvPr>
          <p:cNvSpPr/>
          <p:nvPr/>
        </p:nvSpPr>
        <p:spPr>
          <a:xfrm>
            <a:off x="2026592" y="3352800"/>
            <a:ext cx="509081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http://webct.carleton.ca</a:t>
            </a:r>
            <a:endParaRPr lang="en-US" sz="36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562100" y="1727199"/>
          <a:ext cx="6019800" cy="3403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4792"/>
                <a:gridCol w="1635008"/>
              </a:tblGrid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Component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Weight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Assignment 1: Software tutorial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Assignment 2: Programming in Scratch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Assignment 3: Binary, data, algorithms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Assignment 4: Human</a:t>
                      </a:r>
                      <a:r>
                        <a:rPr lang="en-US" baseline="0" dirty="0" smtClean="0"/>
                        <a:t>-computer interaction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In-class quizzes: 5 at 5% each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25%</a:t>
                      </a:r>
                      <a:endParaRPr lang="en-CA" dirty="0"/>
                    </a:p>
                  </a:txBody>
                  <a:tcPr/>
                </a:tc>
              </a:tr>
              <a:tr h="486229">
                <a:tc>
                  <a:txBody>
                    <a:bodyPr/>
                    <a:lstStyle/>
                    <a:p>
                      <a:r>
                        <a:rPr lang="en-US" dirty="0" smtClean="0"/>
                        <a:t>Final Exam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35%</a:t>
                      </a:r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CA" dirty="0" smtClean="0"/>
              <a:t>3115 HP </a:t>
            </a:r>
            <a:r>
              <a:rPr lang="en-CA" i="1" dirty="0" smtClean="0"/>
              <a:t>and</a:t>
            </a:r>
            <a:r>
              <a:rPr lang="en-CA" dirty="0" smtClean="0"/>
              <a:t> 3341 HP</a:t>
            </a:r>
          </a:p>
          <a:p>
            <a:pPr algn="ctr">
              <a:buNone/>
            </a:pPr>
            <a:r>
              <a:rPr lang="en-CA" dirty="0" smtClean="0">
                <a:hlinkClick r:id="rId3"/>
              </a:rPr>
              <a:t>http://www.scs.carleton.ca/nethelp/</a:t>
            </a:r>
            <a:endParaRPr lang="en-CA" dirty="0" smtClean="0"/>
          </a:p>
          <a:p>
            <a:pPr algn="ctr">
              <a:buNone/>
            </a:pPr>
            <a:r>
              <a:rPr lang="en-US" dirty="0" smtClean="0"/>
              <a:t>All software available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TA Office Hours in 3341 HP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Font typeface="+mj-lt"/>
              <a:buAutoNum type="arabicPeriod"/>
            </a:pPr>
            <a:r>
              <a:rPr lang="en-US" dirty="0" smtClean="0"/>
              <a:t>Come to class.</a:t>
            </a:r>
          </a:p>
          <a:p>
            <a:pPr marL="0" indent="0" algn="ctr">
              <a:buFont typeface="+mj-lt"/>
              <a:buAutoNum type="arabicPeriod"/>
            </a:pPr>
            <a:r>
              <a:rPr lang="en-US" dirty="0" smtClean="0"/>
              <a:t>Participate.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smtClean="0"/>
              <a:t>Submit on time.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smtClean="0"/>
              <a:t>Take advantage of office hours.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>
                <a:hlinkClick r:id="rId2"/>
              </a:rPr>
              <a:t>First Year Experience Office</a:t>
            </a:r>
            <a:endParaRPr lang="en-US" dirty="0" smtClean="0"/>
          </a:p>
          <a:p>
            <a:pPr algn="ctr"/>
            <a:r>
              <a:rPr lang="en-US" dirty="0" smtClean="0">
                <a:hlinkClick r:id="rId3"/>
              </a:rPr>
              <a:t>Student Academic Success Centre</a:t>
            </a:r>
            <a:endParaRPr lang="en-US" dirty="0" smtClean="0"/>
          </a:p>
          <a:p>
            <a:pPr algn="ctr"/>
            <a:r>
              <a:rPr lang="en-US" dirty="0" smtClean="0">
                <a:hlinkClick r:id="rId4"/>
              </a:rPr>
              <a:t>Writing Tutorial Services</a:t>
            </a:r>
            <a:endParaRPr lang="en-US" dirty="0" smtClean="0"/>
          </a:p>
          <a:p>
            <a:pPr algn="ctr"/>
            <a:r>
              <a:rPr lang="en-US" dirty="0" smtClean="0">
                <a:hlinkClick r:id="rId5"/>
              </a:rPr>
              <a:t>Research Help at the Library</a:t>
            </a:r>
            <a:endParaRPr lang="en-US" dirty="0" smtClean="0"/>
          </a:p>
          <a:p>
            <a:pPr algn="ctr"/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962525"/>
            <a:ext cx="7772400" cy="1362075"/>
          </a:xfrm>
        </p:spPr>
        <p:txBody>
          <a:bodyPr/>
          <a:lstStyle/>
          <a:p>
            <a:r>
              <a:rPr lang="en-US" dirty="0" smtClean="0"/>
              <a:t>So what exactly is computer science anyway?</a:t>
            </a:r>
            <a:endParaRPr lang="en-CA" dirty="0"/>
          </a:p>
        </p:txBody>
      </p:sp>
      <p:grpSp>
        <p:nvGrpSpPr>
          <p:cNvPr id="9" name="Group 8"/>
          <p:cNvGrpSpPr/>
          <p:nvPr/>
        </p:nvGrpSpPr>
        <p:grpSpPr>
          <a:xfrm>
            <a:off x="990600" y="561945"/>
            <a:ext cx="2871597" cy="4391055"/>
            <a:chOff x="990600" y="609600"/>
            <a:chExt cx="2871597" cy="4391055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066800" y="609600"/>
              <a:ext cx="2795397" cy="4191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990600" y="4800600"/>
              <a:ext cx="254749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700" dirty="0" smtClean="0"/>
                <a:t>http://www.stu.edu/images/sciencetechnology/new/biopic6.jpg</a:t>
              </a:r>
              <a:endParaRPr lang="en-CA" sz="7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92300" y="2332759"/>
            <a:ext cx="5359400" cy="2192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computer science?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Discuss what you think computer science is with a partner.</a:t>
            </a:r>
          </a:p>
          <a:p>
            <a:pPr algn="ctr"/>
            <a:r>
              <a:rPr lang="en-US" dirty="0" smtClean="0"/>
              <a:t>Exchange your ideas with another pair.</a:t>
            </a:r>
          </a:p>
          <a:p>
            <a:pPr algn="ctr"/>
            <a:r>
              <a:rPr lang="en-US" dirty="0" smtClean="0"/>
              <a:t>A few volunteers will write their definition(s) on the board.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Computer Science and This Class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Monday, May 9, 2011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computer science?</a:t>
            </a:r>
            <a:endParaRPr lang="en-CA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852988"/>
          </a:xfrm>
          <a:prstGeom prst="rect">
            <a:avLst/>
          </a:prstGeom>
          <a:noFill/>
        </p:spPr>
        <p:txBody>
          <a:bodyPr/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1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big fancy definition: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200" b="0" i="1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Computer science (or computing science) is the study of the theoretical foundations of information and computation and their implementation and application in computer systems.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http://en.wikpedia.org/wiki/Computer_science</a:t>
            </a:r>
            <a:endParaRPr kumimoji="0" lang="en-US" sz="16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computer science?</a:t>
            </a:r>
            <a:endParaRPr lang="en-CA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852988"/>
          </a:xfrm>
          <a:prstGeom prst="rect">
            <a:avLst/>
          </a:prstGeom>
        </p:spPr>
        <p:txBody>
          <a:bodyPr/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It’s all about finding ways to figure stuff out.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5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What can be computed automatically?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How hard is it to compute?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What cool applications are there?</a:t>
            </a:r>
            <a:b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(Like video games, </a:t>
            </a:r>
            <a:r>
              <a:rPr kumimoji="0" lang="en-CA" sz="3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Facebook</a:t>
            </a: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and more)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What’s the best way to set up a computer so it can do all this stuff fast?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 descr="robo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470025" y="1312863"/>
            <a:ext cx="6202363" cy="4852987"/>
          </a:xfrm>
          <a:prstGeom prst="rect">
            <a:avLst/>
          </a:prstGeom>
          <a:noFill/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604963" y="6076950"/>
            <a:ext cx="5929312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3"/>
              </a:rPr>
              <a:t>http://www.dailygalaxy.com/photos/uncategorized/2007/10/30/robot_5.jpg</a:t>
            </a:r>
            <a:endParaRPr lang="en-US" sz="140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06613" y="1285875"/>
            <a:ext cx="4930775" cy="4919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816100" y="5861050"/>
            <a:ext cx="5503863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3"/>
              </a:rPr>
              <a:t>http://news.cnet.com/i/bto/20080609/iphone_550x550_540x539.jpg</a:t>
            </a:r>
            <a:endParaRPr 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998663" y="5861050"/>
            <a:ext cx="51403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2"/>
              </a:rPr>
              <a:t>http://www.waynepubliclibrary.org/images/music%20notes.JPG</a:t>
            </a:r>
            <a:endParaRPr lang="en-US" sz="1400"/>
          </a:p>
        </p:txBody>
      </p:sp>
      <p:pic>
        <p:nvPicPr>
          <p:cNvPr id="8" name="Picture 9" descr="music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2124075" y="1341438"/>
            <a:ext cx="4895850" cy="45751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814513" y="5861050"/>
            <a:ext cx="55086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2"/>
              </a:rPr>
              <a:t>http://www.math.msu.edu/~mshapiro/kidmath_files/mathematics.jpg</a:t>
            </a:r>
            <a:endParaRPr lang="en-US" sz="1400"/>
          </a:p>
        </p:txBody>
      </p:sp>
      <p:pic>
        <p:nvPicPr>
          <p:cNvPr id="6" name="Picture 9" descr="math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2738438" y="1700213"/>
            <a:ext cx="3667125" cy="388778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552700" y="5861050"/>
            <a:ext cx="40306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2"/>
              </a:rPr>
              <a:t>http://www.wadsworth.org/cores/images/stats.jpg</a:t>
            </a:r>
            <a:endParaRPr lang="en-US" sz="1400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2762250" y="1701800"/>
            <a:ext cx="3621088" cy="38877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549525" y="1873250"/>
            <a:ext cx="4044950" cy="3500438"/>
          </a:xfrm>
          <a:prstGeom prst="rect">
            <a:avLst/>
          </a:prstGeom>
          <a:noFill/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2268538" y="5661025"/>
            <a:ext cx="4602162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3"/>
              </a:rPr>
              <a:t>http://departments.weber.edu/psychology/Psychology.gif</a:t>
            </a:r>
            <a:endParaRPr 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887538" y="5861050"/>
            <a:ext cx="5362575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2"/>
              </a:rPr>
              <a:t>http://images.pearsoned-ema.com/jpeg/large/9780130461094.jpg</a:t>
            </a:r>
            <a:endParaRPr lang="en-US" sz="1400"/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86088" y="1612900"/>
            <a:ext cx="3171825" cy="395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goes well with…</a:t>
            </a:r>
            <a:endParaRPr lang="en-CA" dirty="0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087563" y="5861050"/>
            <a:ext cx="4960937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hlinkClick r:id="rId2"/>
              </a:rPr>
              <a:t>http://hornbillunleashed.files.wordpress.com/2009/10/law.jpg</a:t>
            </a:r>
            <a:endParaRPr lang="en-US" sz="140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1363" y="1643063"/>
            <a:ext cx="5121275" cy="3840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CA" dirty="0"/>
          </a:p>
        </p:txBody>
      </p:sp>
      <p:pic>
        <p:nvPicPr>
          <p:cNvPr id="4" name="Picture 8" descr="IMG_7420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642938" y="711200"/>
            <a:ext cx="2016125" cy="3024188"/>
          </a:xfrm>
          <a:noFill/>
        </p:spPr>
      </p:pic>
      <p:pic>
        <p:nvPicPr>
          <p:cNvPr id="5" name="Picture 10" descr="GailBlast-000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99200" y="711200"/>
            <a:ext cx="2268538" cy="302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2" descr="tkd-1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14650" y="1412875"/>
            <a:ext cx="3095625" cy="2322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8" descr="DSC_1753-2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2938" y="3902075"/>
            <a:ext cx="2286000" cy="2455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9" descr="DSC_2603-2.jpg"/>
          <p:cNvPicPr>
            <a:picLocks noChangeAspect="1"/>
          </p:cNvPicPr>
          <p:nvPr/>
        </p:nvPicPr>
        <p:blipFill>
          <a:blip r:embed="rId6" cstate="print"/>
          <a:srcRect l="9615" r="7692"/>
          <a:stretch>
            <a:fillRect/>
          </a:stretch>
        </p:blipFill>
        <p:spPr bwMode="auto">
          <a:xfrm>
            <a:off x="5500688" y="3890963"/>
            <a:ext cx="3071812" cy="246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9" descr="C:\Users\Gail\Pictures\Events\CRA-W-GradCohort09\HPIM4450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279775" y="3906838"/>
            <a:ext cx="1863725" cy="245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hwaysInComputerScience.wm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1% Bonus Opportunity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Present a one-page mini-tutorial on MS Word this </a:t>
            </a:r>
            <a:r>
              <a:rPr lang="en-US" dirty="0" smtClean="0"/>
              <a:t>Wednesday</a:t>
            </a:r>
            <a:endParaRPr lang="en-US" dirty="0" smtClean="0"/>
          </a:p>
          <a:p>
            <a:pPr algn="ctr"/>
            <a:r>
              <a:rPr lang="en-US" dirty="0" smtClean="0"/>
              <a:t>Get 1% bonus on your final grade</a:t>
            </a:r>
          </a:p>
          <a:p>
            <a:pPr algn="ctr"/>
            <a:r>
              <a:rPr lang="en-US" dirty="0" smtClean="0"/>
              <a:t>See me during the break to get your sheet (</a:t>
            </a:r>
            <a:r>
              <a:rPr lang="en-US" b="1" dirty="0" smtClean="0"/>
              <a:t>write your name and student number on it and give it to me after you present</a:t>
            </a:r>
            <a:r>
              <a:rPr lang="en-US" dirty="0" smtClean="0"/>
              <a:t>)</a:t>
            </a:r>
            <a:endParaRPr lang="en-CA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962525"/>
            <a:ext cx="7772400" cy="1362075"/>
          </a:xfrm>
        </p:spPr>
        <p:txBody>
          <a:bodyPr/>
          <a:lstStyle/>
          <a:p>
            <a:r>
              <a:rPr lang="en-US" dirty="0" smtClean="0"/>
              <a:t>Computational Thinking</a:t>
            </a:r>
            <a:endParaRPr lang="en-CA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4752945"/>
            <a:ext cx="485100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700" dirty="0" smtClean="0"/>
              <a:t>http://www.isgtw.org/announcement/isgtw-announcement-call-applications-cyber-enabled-discovery-and-innovation-program</a:t>
            </a:r>
            <a:endParaRPr lang="en-CA" sz="7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990600"/>
            <a:ext cx="4648200" cy="3678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73162"/>
            <a:ext cx="8229600" cy="1036638"/>
          </a:xfrm>
        </p:spPr>
        <p:txBody>
          <a:bodyPr/>
          <a:lstStyle/>
          <a:p>
            <a:r>
              <a:rPr lang="en-US" dirty="0" smtClean="0"/>
              <a:t>Computational Thinking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150" y="2438400"/>
            <a:ext cx="7505700" cy="3687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“Computational thinking enables you to bend computation to your needs. It is becoming the new literacy of the 21st century.”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/>
          <a:lstStyle/>
          <a:p>
            <a:r>
              <a:rPr lang="en-US" dirty="0" smtClean="0"/>
              <a:t>Computational Thinking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179637"/>
            <a:ext cx="8001000" cy="3687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“Informally we might define CT as a set of </a:t>
            </a:r>
            <a:r>
              <a:rPr lang="en-US" sz="3600" b="1" dirty="0" smtClean="0">
                <a:solidFill>
                  <a:schemeClr val="accent1"/>
                </a:solidFill>
              </a:rPr>
              <a:t>thinking or problem-solving strategies </a:t>
            </a:r>
            <a:r>
              <a:rPr lang="en-US" sz="3600" dirty="0" smtClean="0"/>
              <a:t>that are used to solve problems when working with computers, and that can also be </a:t>
            </a:r>
            <a:r>
              <a:rPr lang="en-US" sz="3600" b="1" dirty="0" smtClean="0">
                <a:solidFill>
                  <a:schemeClr val="accent1"/>
                </a:solidFill>
              </a:rPr>
              <a:t>applied to many problem types</a:t>
            </a:r>
            <a:r>
              <a:rPr lang="en-US" sz="3600" dirty="0" smtClean="0"/>
              <a:t>, even absent the computer.”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362200"/>
            <a:ext cx="8001000" cy="3505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“Formulating problems in a way that</a:t>
            </a:r>
          </a:p>
          <a:p>
            <a:pPr marL="0" indent="0" algn="ctr">
              <a:buNone/>
            </a:pPr>
            <a:r>
              <a:rPr lang="en-US" sz="3600" b="1" dirty="0" smtClean="0"/>
              <a:t>enables us to use a computer and other</a:t>
            </a:r>
          </a:p>
          <a:p>
            <a:pPr marL="0" indent="0" algn="ctr">
              <a:buNone/>
            </a:pPr>
            <a:r>
              <a:rPr lang="en-US" sz="3600" b="1" dirty="0" smtClean="0"/>
              <a:t>tools to help solve them.”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209800"/>
            <a:ext cx="8001000" cy="3505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“Logically organizing and analyzing data”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0100" y="3327484"/>
            <a:ext cx="7543800" cy="2536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450793" y="5918284"/>
            <a:ext cx="62424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50" dirty="0" smtClean="0"/>
              <a:t>http://computinged.wordpress.com/2010/08/12/go-to-the-data-two-stories-of-really-computational-thinking/</a:t>
            </a:r>
            <a:endParaRPr lang="en-CA" sz="105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209800"/>
            <a:ext cx="8001000" cy="3505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“Representing data through abstractions</a:t>
            </a:r>
          </a:p>
          <a:p>
            <a:pPr marL="0" indent="0" algn="ctr">
              <a:buNone/>
            </a:pPr>
            <a:r>
              <a:rPr lang="en-US" sz="3600" b="1" dirty="0" smtClean="0"/>
              <a:t>such as models and simulations”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86658" y="5813509"/>
            <a:ext cx="29706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50" dirty="0" smtClean="0"/>
              <a:t>http://en.wikipedia.org/wiki/Computer_simulation</a:t>
            </a:r>
            <a:endParaRPr lang="en-CA" sz="10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24250" y="3810000"/>
            <a:ext cx="2095500" cy="187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38400"/>
            <a:ext cx="3848100" cy="3505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“Automating solutions through algorithmic thinking (a series of ordered steps)”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9200" y="5943600"/>
            <a:ext cx="34067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050" dirty="0" smtClean="0"/>
              <a:t>http://www.dicts.info/picture-dictionary.php?w=algorithm</a:t>
            </a:r>
            <a:endParaRPr lang="en-CA" sz="10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10200" y="2286000"/>
            <a:ext cx="2590800" cy="353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438400"/>
            <a:ext cx="800100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“Identifying, analyzing, and implementing possible solutions with the goal of achieving the most efficient and effective combination of steps and resources”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CA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868363" y="1973263"/>
            <a:ext cx="7481887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CA" sz="2800" b="1" dirty="0"/>
              <a:t>Bachelor of Computer Science (2002-2007)</a:t>
            </a:r>
          </a:p>
          <a:p>
            <a:pPr algn="ctr"/>
            <a:r>
              <a:rPr lang="en-CA" sz="2800" b="1" dirty="0"/>
              <a:t>Masters of Computer Science (2007-2009)</a:t>
            </a:r>
          </a:p>
          <a:p>
            <a:pPr algn="ctr"/>
            <a:r>
              <a:rPr lang="en-CA" sz="2800" b="1" dirty="0"/>
              <a:t>PhD Computer Science (2009-now)</a:t>
            </a:r>
          </a:p>
        </p:txBody>
      </p:sp>
      <p:pic>
        <p:nvPicPr>
          <p:cNvPr id="5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643313" y="3905250"/>
            <a:ext cx="1857375" cy="666750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Computational Thinking Characteristics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438400"/>
            <a:ext cx="800100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“Generalizing and transferring this problem solving process to a wide variety of problems”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Benefits of Being Able to</a:t>
            </a:r>
            <a:br>
              <a:rPr lang="en-US" dirty="0" smtClean="0"/>
            </a:br>
            <a:r>
              <a:rPr lang="en-US" dirty="0" smtClean="0"/>
              <a:t>Think Computationally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2438400"/>
            <a:ext cx="786765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“Confidence in dealing with complexity”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Benefits of Being Able to</a:t>
            </a:r>
            <a:br>
              <a:rPr lang="en-US" dirty="0" smtClean="0"/>
            </a:br>
            <a:r>
              <a:rPr lang="en-US" dirty="0" smtClean="0"/>
              <a:t>Think Computationally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2438400"/>
            <a:ext cx="786765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“Persistence in working with difficult</a:t>
            </a:r>
          </a:p>
          <a:p>
            <a:pPr marL="0" indent="0" algn="ctr">
              <a:buNone/>
            </a:pPr>
            <a:r>
              <a:rPr lang="en-US" sz="3600" b="1" dirty="0" smtClean="0"/>
              <a:t>problems”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Benefits of Being Able to</a:t>
            </a:r>
            <a:br>
              <a:rPr lang="en-US" dirty="0" smtClean="0"/>
            </a:br>
            <a:r>
              <a:rPr lang="en-US" dirty="0" smtClean="0"/>
              <a:t>Think Computationally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2438400"/>
            <a:ext cx="786765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“Tolerance for ambiguity”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Benefits of Being Able to</a:t>
            </a:r>
            <a:br>
              <a:rPr lang="en-US" dirty="0" smtClean="0"/>
            </a:br>
            <a:r>
              <a:rPr lang="en-US" dirty="0" smtClean="0"/>
              <a:t>Think Computationally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2438400"/>
            <a:ext cx="786765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“The ability to deal with open-ended</a:t>
            </a:r>
          </a:p>
          <a:p>
            <a:pPr marL="0" indent="0" algn="ctr">
              <a:buNone/>
            </a:pPr>
            <a:r>
              <a:rPr lang="en-US" sz="3600" b="1" dirty="0" smtClean="0"/>
              <a:t>problems”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399"/>
            <a:ext cx="8229600" cy="1036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Benefits of Being Able to</a:t>
            </a:r>
            <a:br>
              <a:rPr lang="en-US" dirty="0" smtClean="0"/>
            </a:br>
            <a:r>
              <a:rPr lang="en-US" dirty="0" smtClean="0"/>
              <a:t>Think Computationally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2438400"/>
            <a:ext cx="7867650" cy="3276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“The ability to communicate and work</a:t>
            </a:r>
          </a:p>
          <a:p>
            <a:pPr marL="0" indent="0" algn="ctr">
              <a:buNone/>
            </a:pPr>
            <a:r>
              <a:rPr lang="en-US" sz="3600" b="1" dirty="0" smtClean="0"/>
              <a:t>with others to achieve a common goal</a:t>
            </a:r>
          </a:p>
          <a:p>
            <a:pPr marL="0" indent="0" algn="ctr">
              <a:buNone/>
            </a:pPr>
            <a:r>
              <a:rPr lang="en-US" sz="3600" b="1" dirty="0" smtClean="0"/>
              <a:t>or solution”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28700" y="1381780"/>
            <a:ext cx="7086600" cy="2819400"/>
          </a:xfrm>
        </p:spPr>
        <p:txBody>
          <a:bodyPr>
            <a:normAutofit/>
          </a:bodyPr>
          <a:lstStyle/>
          <a:p>
            <a:r>
              <a:rPr lang="en-US" dirty="0" smtClean="0"/>
              <a:t>Where can you (or where do you already) use computational thinking in your field?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1877905" y="4582180"/>
            <a:ext cx="5538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Brainstorm in pairs, share with class</a:t>
            </a:r>
            <a:endParaRPr lang="en-CA" sz="2800" b="1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447800"/>
          </a:xfrm>
        </p:spPr>
        <p:txBody>
          <a:bodyPr>
            <a:normAutofit/>
          </a:bodyPr>
          <a:lstStyle/>
          <a:p>
            <a:r>
              <a:rPr lang="en-US" dirty="0" smtClean="0"/>
              <a:t>How Will We Learn</a:t>
            </a:r>
            <a:br>
              <a:rPr lang="en-US" dirty="0" smtClean="0"/>
            </a:br>
            <a:r>
              <a:rPr lang="en-US" dirty="0" smtClean="0"/>
              <a:t>Computational Thinking?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0"/>
            <a:ext cx="8229600" cy="3810000"/>
          </a:xfrm>
        </p:spPr>
        <p:txBody>
          <a:bodyPr/>
          <a:lstStyle/>
          <a:p>
            <a:pPr algn="ctr"/>
            <a:r>
              <a:rPr lang="en-US" dirty="0" smtClean="0"/>
              <a:t>Learning basic programming principles in Scratch</a:t>
            </a:r>
          </a:p>
          <a:p>
            <a:pPr algn="ctr"/>
            <a:r>
              <a:rPr lang="en-US" dirty="0" smtClean="0"/>
              <a:t>Understanding a small selection of algorithms</a:t>
            </a:r>
          </a:p>
          <a:p>
            <a:pPr algn="ctr"/>
            <a:r>
              <a:rPr lang="en-US" dirty="0" smtClean="0"/>
              <a:t>Applying algorithmic thinking to more advanced features of Excel</a:t>
            </a:r>
          </a:p>
          <a:p>
            <a:pPr algn="ctr"/>
            <a:r>
              <a:rPr lang="en-US" dirty="0" smtClean="0"/>
              <a:t>Seeing how computers represent data</a:t>
            </a:r>
            <a:endParaRPr lang="en-C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Did you say computer science?!</a:t>
            </a: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2500" y="1371600"/>
            <a:ext cx="7239000" cy="4828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851818" y="6172200"/>
            <a:ext cx="3440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http://www.flickr.com/photos/andresthor/3963368371/</a:t>
            </a:r>
            <a:endParaRPr lang="en-CA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3900" y="2057400"/>
            <a:ext cx="76962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 algn="ctr">
              <a:buAutoNum type="arabicPeriod"/>
            </a:pPr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Gain an appreciation of</a:t>
            </a:r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computer science.</a:t>
            </a:r>
            <a:endParaRPr lang="en-US" sz="5400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3900" y="2057400"/>
            <a:ext cx="76962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 algn="ctr">
              <a:buFont typeface="+mj-lt"/>
              <a:buAutoNum type="arabicPeriod" startAt="2"/>
            </a:pPr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Practice computational thinking.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3900" y="2057400"/>
            <a:ext cx="76962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 algn="ctr">
              <a:buFont typeface="+mj-lt"/>
              <a:buAutoNum type="arabicPeriod" startAt="3"/>
            </a:pPr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Learn useful software.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Topics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76800"/>
          </a:xfrm>
        </p:spPr>
        <p:txBody>
          <a:bodyPr>
            <a:normAutofit/>
          </a:bodyPr>
          <a:lstStyle/>
          <a:p>
            <a:pPr algn="ctr" fontAlgn="base"/>
            <a:r>
              <a:rPr lang="en-US" dirty="0" smtClean="0"/>
              <a:t>Introduction to computer science and computational thinking</a:t>
            </a:r>
          </a:p>
          <a:p>
            <a:pPr algn="ctr" fontAlgn="base"/>
            <a:r>
              <a:rPr lang="en-US" dirty="0" smtClean="0"/>
              <a:t>Introduction to Microsoft Word</a:t>
            </a:r>
          </a:p>
          <a:p>
            <a:pPr algn="ctr" fontAlgn="base"/>
            <a:r>
              <a:rPr lang="en-US" dirty="0" smtClean="0"/>
              <a:t>Basic programming with Scratch</a:t>
            </a:r>
          </a:p>
          <a:p>
            <a:pPr algn="ctr" fontAlgn="base"/>
            <a:r>
              <a:rPr lang="en-US" dirty="0" smtClean="0"/>
              <a:t>Binary numbers and data representation</a:t>
            </a:r>
          </a:p>
          <a:p>
            <a:pPr algn="ctr" fontAlgn="base"/>
            <a:r>
              <a:rPr lang="en-US" dirty="0" smtClean="0"/>
              <a:t>Algorithms</a:t>
            </a:r>
            <a:endParaRPr lang="en-C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1425</Words>
  <Application>Microsoft Office PowerPoint</Application>
  <PresentationFormat>On-screen Show (4:3)</PresentationFormat>
  <Paragraphs>208</Paragraphs>
  <Slides>47</Slides>
  <Notes>25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COMP 1001: Introduction to Computers for Arts and Social Sciences</vt:lpstr>
      <vt:lpstr>Introduction to Computer Science and This Class</vt:lpstr>
      <vt:lpstr>About Me</vt:lpstr>
      <vt:lpstr>About Me</vt:lpstr>
      <vt:lpstr>Did you say computer science?!</vt:lpstr>
      <vt:lpstr>Slide 6</vt:lpstr>
      <vt:lpstr>Slide 7</vt:lpstr>
      <vt:lpstr>Slide 8</vt:lpstr>
      <vt:lpstr>Our Topics</vt:lpstr>
      <vt:lpstr>Our Topics</vt:lpstr>
      <vt:lpstr>Slide 11</vt:lpstr>
      <vt:lpstr>Slide 12</vt:lpstr>
      <vt:lpstr>Slide 13</vt:lpstr>
      <vt:lpstr>Labs</vt:lpstr>
      <vt:lpstr>Policies</vt:lpstr>
      <vt:lpstr>Resources</vt:lpstr>
      <vt:lpstr>So what exactly is computer science anyway?</vt:lpstr>
      <vt:lpstr>Slide 18</vt:lpstr>
      <vt:lpstr>What is computer science?</vt:lpstr>
      <vt:lpstr>What is computer science?</vt:lpstr>
      <vt:lpstr>What is computer science?</vt:lpstr>
      <vt:lpstr>Computer science goes well with…</vt:lpstr>
      <vt:lpstr>Computer science goes well with…</vt:lpstr>
      <vt:lpstr>Computer science goes well with…</vt:lpstr>
      <vt:lpstr>Computer science goes well with…</vt:lpstr>
      <vt:lpstr>Computer science goes well with…</vt:lpstr>
      <vt:lpstr>Computer science goes well with…</vt:lpstr>
      <vt:lpstr>Computer science goes well with…</vt:lpstr>
      <vt:lpstr>Computer science goes well with…</vt:lpstr>
      <vt:lpstr>Slide 30</vt:lpstr>
      <vt:lpstr>1% Bonus Opportunity</vt:lpstr>
      <vt:lpstr>Computational Thinking</vt:lpstr>
      <vt:lpstr>Computational Thinking</vt:lpstr>
      <vt:lpstr>Computational Thinking</vt:lpstr>
      <vt:lpstr>Computational Thinking Characteristics</vt:lpstr>
      <vt:lpstr>Computational Thinking Characteristics</vt:lpstr>
      <vt:lpstr>Computational Thinking Characteristics</vt:lpstr>
      <vt:lpstr>Computational Thinking Characteristics</vt:lpstr>
      <vt:lpstr>Computational Thinking Characteristics</vt:lpstr>
      <vt:lpstr>Computational Thinking Characteristics</vt:lpstr>
      <vt:lpstr>Benefits of Being Able to Think Computationally</vt:lpstr>
      <vt:lpstr>Benefits of Being Able to Think Computationally</vt:lpstr>
      <vt:lpstr>Benefits of Being Able to Think Computationally</vt:lpstr>
      <vt:lpstr>Benefits of Being Able to Think Computationally</vt:lpstr>
      <vt:lpstr>Benefits of Being Able to Think Computationally</vt:lpstr>
      <vt:lpstr>Where can you (or where do you already) use computational thinking in your field?</vt:lpstr>
      <vt:lpstr>How Will We Learn Computational Thinking?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</dc:creator>
  <cp:lastModifiedBy>Gail</cp:lastModifiedBy>
  <cp:revision>148</cp:revision>
  <dcterms:created xsi:type="dcterms:W3CDTF">2010-05-09T19:22:45Z</dcterms:created>
  <dcterms:modified xsi:type="dcterms:W3CDTF">2011-05-10T01:07:57Z</dcterms:modified>
</cp:coreProperties>
</file>

<file path=docProps/thumbnail.jpeg>
</file>